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3" r:id="rId2"/>
    <p:sldId id="270" r:id="rId3"/>
    <p:sldId id="271" r:id="rId4"/>
    <p:sldId id="272" r:id="rId5"/>
    <p:sldId id="257" r:id="rId6"/>
    <p:sldId id="258" r:id="rId7"/>
    <p:sldId id="259" r:id="rId8"/>
    <p:sldId id="261" r:id="rId9"/>
    <p:sldId id="263" r:id="rId10"/>
    <p:sldId id="264" r:id="rId11"/>
    <p:sldId id="260" r:id="rId12"/>
    <p:sldId id="265" r:id="rId13"/>
    <p:sldId id="266" r:id="rId14"/>
    <p:sldId id="268" r:id="rId15"/>
    <p:sldId id="267" r:id="rId16"/>
    <p:sldId id="269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01" autoAdjust="0"/>
  </p:normalViewPr>
  <p:slideViewPr>
    <p:cSldViewPr snapToGrid="0" snapToObjects="1">
      <p:cViewPr>
        <p:scale>
          <a:sx n="81" d="100"/>
          <a:sy n="81" d="100"/>
        </p:scale>
        <p:origin x="-776" y="-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D8614-9E2C-F746-82E0-2E875159452C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4051-FDCC-6840-BE3F-9E240B900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6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717CA-18BE-4AB3-A96A-63325BF077DA}" type="slidenum">
              <a:rPr lang="de-DE" altLang="de-DE"/>
              <a:pPr/>
              <a:t>12</a:t>
            </a:fld>
            <a:endParaRPr lang="de-DE" altLang="de-DE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de-DE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9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A625C-B5ED-4B09-B6A6-B7CEE480FE53}" type="slidenum">
              <a:rPr lang="de-DE" altLang="de-DE"/>
              <a:pPr/>
              <a:t>13</a:t>
            </a:fld>
            <a:endParaRPr lang="de-DE" altLang="de-DE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de-DE" sz="100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75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A625C-B5ED-4B09-B6A6-B7CEE480FE53}" type="slidenum">
              <a:rPr lang="de-DE" altLang="de-DE"/>
              <a:pPr/>
              <a:t>14</a:t>
            </a:fld>
            <a:endParaRPr lang="de-DE" altLang="de-DE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de-DE" sz="100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102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33F7E0-01E0-4C37-9088-9F4E1DBA07E3}" type="slidenum">
              <a:rPr lang="de-DE" altLang="de-DE"/>
              <a:pPr/>
              <a:t>15</a:t>
            </a:fld>
            <a:endParaRPr lang="de-DE" altLang="de-DE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de-DE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840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33F7E0-01E0-4C37-9088-9F4E1DBA07E3}" type="slidenum">
              <a:rPr lang="de-DE" altLang="de-DE"/>
              <a:pPr/>
              <a:t>16</a:t>
            </a:fld>
            <a:endParaRPr lang="de-DE" altLang="de-DE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de-DE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5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8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5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9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0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2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9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2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4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3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9E2BE-B37F-ED42-9994-B56EFA27D599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65E2D-94CF-7746-ABB5-EBC6792D0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2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j.finsterbusch@uke.uni-hamburg.de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nug_dev@lists.berkeley.edu" TargetMode="External"/><Relationship Id="rId3" Type="http://schemas.openxmlformats.org/officeDocument/2006/relationships/hyperlink" Target="mailto:anvu@berkeley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 descr="14962768_10106197326614606_4809484445140055727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188" y="0"/>
            <a:ext cx="124682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itle 4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Establishment of SNUG Developer's Working Group </a:t>
            </a:r>
          </a:p>
        </p:txBody>
      </p:sp>
      <p:sp>
        <p:nvSpPr>
          <p:cNvPr id="14339" name="Subtitle 5"/>
          <p:cNvSpPr>
            <a:spLocks noGrp="1"/>
          </p:cNvSpPr>
          <p:nvPr>
            <p:ph type="subTitle" idx="1"/>
          </p:nvPr>
        </p:nvSpPr>
        <p:spPr>
          <a:xfrm>
            <a:off x="3159125" y="5481638"/>
            <a:ext cx="6310313" cy="1436687"/>
          </a:xfrm>
        </p:spPr>
        <p:txBody>
          <a:bodyPr/>
          <a:lstStyle/>
          <a:p>
            <a:pPr eaLnBrk="1" hangingPunct="1"/>
            <a:r>
              <a:rPr lang="en-US" sz="2000">
                <a:solidFill>
                  <a:schemeClr val="bg1"/>
                </a:solidFill>
                <a:latin typeface="Calibri" charset="0"/>
              </a:rPr>
              <a:t>An (Joseph) Vu</a:t>
            </a:r>
          </a:p>
          <a:p>
            <a:pPr eaLnBrk="1" hangingPunct="1"/>
            <a:r>
              <a:rPr lang="en-US" sz="2000">
                <a:solidFill>
                  <a:schemeClr val="bg1"/>
                </a:solidFill>
                <a:latin typeface="Calibri" charset="0"/>
              </a:rPr>
              <a:t>San Francisco VA Health Care System</a:t>
            </a:r>
          </a:p>
          <a:p>
            <a:pPr eaLnBrk="1" hangingPunct="1"/>
            <a:r>
              <a:rPr lang="en-US" sz="2000">
                <a:solidFill>
                  <a:schemeClr val="bg1"/>
                </a:solidFill>
                <a:latin typeface="Calibri" charset="0"/>
              </a:rPr>
              <a:t>Center for Imaging of Neurodegenerative Diseases</a:t>
            </a:r>
          </a:p>
        </p:txBody>
      </p:sp>
    </p:spTree>
    <p:extLst>
      <p:ext uri="{BB962C8B-B14F-4D97-AF65-F5344CB8AC3E}">
        <p14:creationId xmlns:p14="http://schemas.microsoft.com/office/powerpoint/2010/main" val="33246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10 at 10.33.3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18695" r="21651" b="10671"/>
          <a:stretch/>
        </p:blipFill>
        <p:spPr>
          <a:xfrm>
            <a:off x="2002825" y="0"/>
            <a:ext cx="4702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7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10 at 12.48.4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" t="2402" r="5378" b="9727"/>
          <a:stretch/>
        </p:blipFill>
        <p:spPr>
          <a:xfrm>
            <a:off x="0" y="0"/>
            <a:ext cx="9144000" cy="81741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2647" y="2564309"/>
            <a:ext cx="5678744" cy="7570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6050" y="1563567"/>
            <a:ext cx="1428847" cy="329697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4356100" y="207963"/>
            <a:ext cx="4608513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de-DE" altLang="de-DE" dirty="0"/>
              <a:t>IDEA UGM </a:t>
            </a:r>
            <a:r>
              <a:rPr lang="de-DE" altLang="de-DE" dirty="0" smtClean="0"/>
              <a:t>Maastricht 2016</a:t>
            </a:r>
            <a:endParaRPr lang="de-DE" altLang="de-DE" dirty="0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250825" y="1333500"/>
            <a:ext cx="8569325" cy="540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20000"/>
              </a:spcAft>
            </a:pPr>
            <a:endParaRPr lang="en-US" altLang="de-DE" sz="2200" b="1" dirty="0"/>
          </a:p>
          <a:p>
            <a:pPr>
              <a:spcAft>
                <a:spcPct val="75000"/>
              </a:spcAft>
            </a:pPr>
            <a:r>
              <a:rPr lang="en-US" altLang="de-DE" sz="1800" dirty="0"/>
              <a:t>(VB17</a:t>
            </a:r>
            <a:r>
              <a:rPr lang="en-US" altLang="de-DE" sz="1800" dirty="0" smtClean="0"/>
              <a:t>)</a:t>
            </a:r>
            <a:br>
              <a:rPr lang="en-US" altLang="de-DE" sz="1800" dirty="0" smtClean="0"/>
            </a:br>
            <a:endParaRPr lang="en-GB" altLang="de-DE" sz="1800" baseline="30000" dirty="0"/>
          </a:p>
          <a:p>
            <a:pPr>
              <a:spcBef>
                <a:spcPct val="30000"/>
              </a:spcBef>
              <a:spcAft>
                <a:spcPct val="100000"/>
              </a:spcAft>
            </a:pPr>
            <a:r>
              <a:rPr lang="en-GB" altLang="de-DE" sz="1600" dirty="0"/>
              <a:t/>
            </a:r>
            <a:br>
              <a:rPr lang="en-GB" altLang="de-DE" sz="1600" dirty="0"/>
            </a:br>
            <a:endParaRPr lang="en-GB" altLang="de-DE" sz="1600" dirty="0"/>
          </a:p>
          <a:p>
            <a:pPr>
              <a:spcBef>
                <a:spcPct val="30000"/>
              </a:spcBef>
              <a:spcAft>
                <a:spcPct val="100000"/>
              </a:spcAft>
            </a:pPr>
            <a:r>
              <a:rPr lang="en-GB" altLang="de-DE" sz="1600" dirty="0"/>
              <a:t/>
            </a:r>
            <a:br>
              <a:rPr lang="en-GB" altLang="de-DE" sz="1600" dirty="0"/>
            </a:br>
            <a:r>
              <a:rPr lang="en-GB" altLang="de-DE" sz="1600" dirty="0"/>
              <a:t/>
            </a:r>
            <a:br>
              <a:rPr lang="en-GB" altLang="de-DE" sz="1600" dirty="0"/>
            </a:br>
            <a:endParaRPr lang="en-GB" altLang="de-DE" sz="1600" dirty="0"/>
          </a:p>
          <a:p>
            <a:pPr>
              <a:spcBef>
                <a:spcPct val="30000"/>
              </a:spcBef>
              <a:spcAft>
                <a:spcPts val="1200"/>
              </a:spcAft>
            </a:pPr>
            <a:r>
              <a:rPr lang="en-GB" altLang="de-DE" sz="1600" dirty="0"/>
              <a:t/>
            </a:r>
            <a:br>
              <a:rPr lang="en-GB" altLang="de-DE" sz="1600" dirty="0"/>
            </a:br>
            <a:r>
              <a:rPr lang="en-GB" altLang="de-DE" sz="800" dirty="0"/>
              <a:t/>
            </a:r>
            <a:br>
              <a:rPr lang="en-GB" altLang="de-DE" sz="800" dirty="0"/>
            </a:br>
            <a:r>
              <a:rPr lang="en-GB" altLang="de-DE" sz="1600" dirty="0"/>
              <a:t>Jürgen Finsterbusch</a:t>
            </a:r>
            <a:endParaRPr lang="en-GB" altLang="de-DE" sz="1400" dirty="0"/>
          </a:p>
          <a:p>
            <a:r>
              <a:rPr lang="en-GB" altLang="de-DE" sz="1400" dirty="0"/>
              <a:t>Department of Systems Neuroscience</a:t>
            </a:r>
          </a:p>
          <a:p>
            <a:r>
              <a:rPr lang="en-GB" altLang="de-DE" sz="1400" dirty="0"/>
              <a:t>University Medical </a:t>
            </a:r>
            <a:r>
              <a:rPr lang="en-GB" altLang="de-DE" sz="1400" dirty="0" err="1"/>
              <a:t>Center</a:t>
            </a:r>
            <a:r>
              <a:rPr lang="en-GB" altLang="de-DE" sz="1400" dirty="0"/>
              <a:t> Hamburg-Eppendorf</a:t>
            </a:r>
          </a:p>
          <a:p>
            <a:r>
              <a:rPr lang="en-GB" altLang="de-DE" sz="1400" dirty="0"/>
              <a:t>Hamburg, Germany</a:t>
            </a:r>
            <a:br>
              <a:rPr lang="en-GB" altLang="de-DE" sz="1400" dirty="0"/>
            </a:br>
            <a:endParaRPr lang="en-GB" altLang="de-DE" sz="800" dirty="0"/>
          </a:p>
          <a:p>
            <a:r>
              <a:rPr lang="en-GB" altLang="de-DE" sz="1400" dirty="0"/>
              <a:t>j.finsterbusch@uke.uni-hamburg.de </a:t>
            </a:r>
            <a:endParaRPr lang="en-GB" altLang="de-DE" sz="1300" dirty="0"/>
          </a:p>
        </p:txBody>
      </p:sp>
      <p:sp>
        <p:nvSpPr>
          <p:cNvPr id="2068" name="Text Box 20"/>
          <p:cNvSpPr txBox="1">
            <a:spLocks noChangeArrowheads="1"/>
          </p:cNvSpPr>
          <p:nvPr/>
        </p:nvSpPr>
        <p:spPr bwMode="auto">
          <a:xfrm>
            <a:off x="684213" y="1341438"/>
            <a:ext cx="770413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de-DE" sz="2200" b="1" dirty="0" smtClean="0">
                <a:latin typeface="Arial" panose="020B0604020202020204" pitchFamily="34" charset="0"/>
              </a:rPr>
              <a:t>A Function to Calculate Multi-Band RF Excitations</a:t>
            </a:r>
            <a:endParaRPr lang="de-DE" altLang="de-DE" sz="2200" b="1" dirty="0">
              <a:latin typeface="Arial" panose="020B0604020202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497" y="2315617"/>
            <a:ext cx="2049487" cy="204948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74" y="2315617"/>
            <a:ext cx="2049487" cy="2049487"/>
          </a:xfrm>
          <a:prstGeom prst="rect">
            <a:avLst/>
          </a:prstGeom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07504" y="6538739"/>
            <a:ext cx="4089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de-DE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GB" altLang="de-DE" sz="14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IDEA User Meeting 2016</a:t>
            </a:r>
            <a:endParaRPr lang="en-GB" altLang="de-DE" sz="1400" dirty="0"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4609529" y="6532389"/>
            <a:ext cx="44989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de-DE" sz="12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019104" y="6538739"/>
            <a:ext cx="4089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GB" altLang="de-DE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GB" altLang="de-DE" sz="14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Maastricht - 21.9.2016</a:t>
            </a:r>
            <a:endParaRPr lang="en-GB" altLang="de-DE" sz="1400" dirty="0"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846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ChangeArrowheads="1"/>
          </p:cNvSpPr>
          <p:nvPr/>
        </p:nvSpPr>
        <p:spPr bwMode="auto">
          <a:xfrm>
            <a:off x="322263" y="908050"/>
            <a:ext cx="9002712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 algn="ctr">
              <a:spcBef>
                <a:spcPct val="20000"/>
              </a:spcBef>
              <a:tabLst>
                <a:tab pos="53498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4988" algn="ctr">
              <a:spcBef>
                <a:spcPct val="20000"/>
              </a:spcBef>
              <a:tabLst>
                <a:tab pos="53498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tabLst>
                <a:tab pos="5349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25000"/>
              </a:lnSpc>
              <a:spcBef>
                <a:spcPct val="3500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GB" altLang="de-DE" sz="2000" b="1" dirty="0" smtClean="0"/>
              <a:t>Basic Steps</a:t>
            </a:r>
            <a:endParaRPr lang="en-GB" altLang="de-DE" sz="2000" b="1" dirty="0"/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r>
              <a:rPr lang="en-GB" sz="1800" dirty="0" smtClean="0">
                <a:solidFill>
                  <a:prstClr val="black"/>
                </a:solidFill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GB" sz="1800" dirty="0">
                <a:solidFill>
                  <a:prstClr val="black"/>
                </a:solidFill>
                <a:cs typeface="Arial" panose="020B0604020202020204" pitchFamily="34" charset="0"/>
                <a:sym typeface="Symbol" panose="05050102010706020507" pitchFamily="18" charset="2"/>
              </a:rPr>
              <a:t>user </a:t>
            </a:r>
            <a:r>
              <a:rPr lang="en-GB" sz="1800" dirty="0" smtClean="0">
                <a:solidFill>
                  <a:prstClr val="black"/>
                </a:solidFill>
                <a:cs typeface="Arial" panose="020B0604020202020204" pitchFamily="34" charset="0"/>
                <a:sym typeface="Symbol" panose="05050102010706020507" pitchFamily="18" charset="2"/>
              </a:rPr>
              <a:t>interface</a:t>
            </a:r>
            <a:br>
              <a:rPr lang="en-GB" sz="1800" dirty="0" smtClean="0">
                <a:solidFill>
                  <a:prstClr val="black"/>
                </a:solidFill>
                <a:cs typeface="Arial" panose="020B0604020202020204" pitchFamily="34" charset="0"/>
                <a:sym typeface="Symbol" panose="05050102010706020507" pitchFamily="18" charset="2"/>
              </a:rPr>
            </a:br>
            <a:r>
              <a:rPr lang="en-GB" sz="1600" dirty="0">
                <a:solidFill>
                  <a:prstClr val="black"/>
                </a:solidFill>
                <a:latin typeface="+mn-lt"/>
                <a:cs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sz="1600" dirty="0">
                <a:solidFill>
                  <a:prstClr val="black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‒ </a:t>
            </a:r>
            <a:r>
              <a:rPr lang="en-GB" sz="1600" dirty="0" smtClean="0">
                <a:solidFill>
                  <a:prstClr val="black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multi-band mode</a:t>
            </a:r>
            <a:r>
              <a:rPr lang="en-GB" sz="1600" dirty="0" smtClean="0">
                <a:solidFill>
                  <a:prstClr val="black"/>
                </a:solidFill>
                <a:latin typeface="+mn-lt"/>
                <a:cs typeface="Arial" panose="020B0604020202020204" pitchFamily="34" charset="0"/>
                <a:sym typeface="Symbol" panose="05050102010706020507" pitchFamily="18" charset="2"/>
              </a:rPr>
              <a:t/>
            </a:r>
            <a:br>
              <a:rPr lang="en-GB" sz="1600" dirty="0" smtClean="0">
                <a:solidFill>
                  <a:prstClr val="black"/>
                </a:solidFill>
                <a:latin typeface="+mn-lt"/>
                <a:cs typeface="Arial" panose="020B0604020202020204" pitchFamily="34" charset="0"/>
                <a:sym typeface="Symbol" panose="05050102010706020507" pitchFamily="18" charset="2"/>
              </a:rPr>
            </a:br>
            <a:r>
              <a:rPr lang="en-GB" sz="1600" dirty="0">
                <a:solidFill>
                  <a:prstClr val="black"/>
                </a:solidFill>
                <a:latin typeface="+mn-lt"/>
                <a:cs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sz="1600" dirty="0">
                <a:solidFill>
                  <a:prstClr val="black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‒ number of bands</a:t>
            </a:r>
            <a:endParaRPr lang="en-GB" sz="1600" dirty="0">
              <a:solidFill>
                <a:prstClr val="black"/>
              </a:solidFill>
              <a:latin typeface="+mn-lt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r>
              <a:rPr lang="en-GB" sz="1800" dirty="0" smtClean="0">
                <a:solidFill>
                  <a:srgbClr val="0000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 RF pulse design</a:t>
            </a:r>
            <a:r>
              <a:rPr lang="en-GB" sz="1800" dirty="0">
                <a:solidFill>
                  <a:srgbClr val="0000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/>
            </a:r>
            <a:br>
              <a:rPr lang="en-GB" sz="1800" dirty="0">
                <a:solidFill>
                  <a:srgbClr val="000000"/>
                </a:solidFill>
                <a:cs typeface="Arial" panose="020B0604020202020204" pitchFamily="34" charset="0"/>
                <a:sym typeface="Symbol" panose="05050102010706020507" pitchFamily="18" charset="2"/>
              </a:rPr>
            </a:br>
            <a:r>
              <a:rPr lang="en-GB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sz="1600" dirty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‒ combine envelopes with different phase </a:t>
            </a:r>
            <a:r>
              <a:rPr lang="en-GB" sz="1600" dirty="0" smtClean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modulations</a:t>
            </a:r>
            <a:br>
              <a:rPr lang="en-GB" sz="1600" dirty="0" smtClean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</a:br>
            <a:r>
              <a:rPr lang="en-GB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sz="1600" dirty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‒ </a:t>
            </a:r>
            <a:r>
              <a:rPr lang="en-GB" sz="1600" dirty="0" smtClean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adapt flip angle calculation</a:t>
            </a: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8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pulse sequence</a:t>
            </a:r>
            <a:br>
              <a:rPr lang="en-GB" sz="18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</a:br>
            <a:r>
              <a:rPr lang="en-GB" sz="1600" dirty="0">
                <a:solidFill>
                  <a:prstClr val="black"/>
                </a:solidFill>
                <a:latin typeface="+mn-lt"/>
                <a:cs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sz="1600" dirty="0">
                <a:solidFill>
                  <a:prstClr val="black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‒ </a:t>
            </a:r>
            <a:r>
              <a:rPr lang="en-GB" sz="1600" dirty="0" smtClean="0">
                <a:solidFill>
                  <a:prstClr val="black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adapt number </a:t>
            </a:r>
            <a:r>
              <a:rPr lang="en-GB" sz="1600" dirty="0">
                <a:solidFill>
                  <a:prstClr val="black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of </a:t>
            </a:r>
            <a:r>
              <a:rPr lang="en-GB" sz="1600" dirty="0" smtClean="0">
                <a:solidFill>
                  <a:prstClr val="black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slices</a:t>
            </a:r>
            <a:br>
              <a:rPr lang="en-GB" sz="1600" dirty="0" smtClean="0">
                <a:solidFill>
                  <a:prstClr val="black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</a:br>
            <a:r>
              <a:rPr lang="en-GB" sz="1600" dirty="0" smtClean="0">
                <a:solidFill>
                  <a:prstClr val="black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	   	(loops, measurement time, RF energy, …)</a:t>
            </a:r>
          </a:p>
          <a:p>
            <a:pPr marL="0" indent="0"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600" dirty="0">
                <a:solidFill>
                  <a:schemeClr val="bg2"/>
                </a:solidFill>
                <a:latin typeface="+mn-lt"/>
                <a:cs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sz="1600" dirty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‒ </a:t>
            </a:r>
            <a:r>
              <a:rPr lang="en-GB" sz="1600" dirty="0" smtClean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extra functionality, e.g. for CAIPIRINHA, blipped-CAIPI, etc.</a:t>
            </a:r>
            <a:br>
              <a:rPr lang="en-GB" sz="1600" dirty="0" smtClean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</a:br>
            <a:r>
              <a:rPr lang="en-GB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sz="1600" dirty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‒ </a:t>
            </a:r>
            <a:r>
              <a:rPr lang="en-GB" sz="1600" dirty="0" smtClean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pass flags / parameters to ICE</a:t>
            </a: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r>
              <a:rPr lang="en-GB" sz="18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reconstruction</a:t>
            </a:r>
            <a:br>
              <a:rPr lang="en-GB" sz="18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</a:br>
            <a:r>
              <a:rPr lang="en-GB" sz="1600" dirty="0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sz="1600" dirty="0" smtClean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‒ </a:t>
            </a:r>
            <a:r>
              <a:rPr lang="en-GB" sz="1600" dirty="0" err="1" smtClean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unalias</a:t>
            </a:r>
            <a:r>
              <a:rPr lang="en-GB" sz="1600" dirty="0" smtClean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/>
            </a:r>
            <a:br>
              <a:rPr lang="en-GB" sz="1600" dirty="0" smtClean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</a:br>
            <a:r>
              <a:rPr lang="en-GB" sz="1600" dirty="0" smtClean="0">
                <a:solidFill>
                  <a:srgbClr val="000000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	‒ adapt header information (slice position, image number, etc.)</a:t>
            </a: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endParaRPr lang="en-GB" altLang="de-DE" sz="2000" dirty="0"/>
          </a:p>
        </p:txBody>
      </p:sp>
      <p:sp>
        <p:nvSpPr>
          <p:cNvPr id="278531" name="Rectangle 3"/>
          <p:cNvSpPr>
            <a:spLocks noChangeArrowheads="1"/>
          </p:cNvSpPr>
          <p:nvPr/>
        </p:nvSpPr>
        <p:spPr bwMode="auto">
          <a:xfrm>
            <a:off x="0" y="549275"/>
            <a:ext cx="8388350" cy="142875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250825" y="0"/>
            <a:ext cx="8893175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/>
            <a:endParaRPr lang="en-GB" altLang="de-DE" sz="2200">
              <a:solidFill>
                <a:schemeClr val="bg1"/>
              </a:solidFill>
            </a:endParaRPr>
          </a:p>
        </p:txBody>
      </p:sp>
      <p:sp>
        <p:nvSpPr>
          <p:cNvPr id="27853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40" name="Rectangle 12"/>
          <p:cNvSpPr>
            <a:spLocks noChangeArrowheads="1"/>
          </p:cNvSpPr>
          <p:nvPr/>
        </p:nvSpPr>
        <p:spPr bwMode="auto">
          <a:xfrm>
            <a:off x="92075" y="100013"/>
            <a:ext cx="889317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25000"/>
              </a:spcAft>
            </a:pPr>
            <a:r>
              <a:rPr lang="en-GB" altLang="de-DE" sz="2400" b="1" i="1" dirty="0" smtClean="0"/>
              <a:t>Overview</a:t>
            </a:r>
            <a:endParaRPr lang="en-GB" altLang="de-DE" sz="2400" b="1" i="1" dirty="0"/>
          </a:p>
        </p:txBody>
      </p:sp>
      <p:sp>
        <p:nvSpPr>
          <p:cNvPr id="278542" name="Text Box 14"/>
          <p:cNvSpPr txBox="1">
            <a:spLocks noChangeArrowheads="1"/>
          </p:cNvSpPr>
          <p:nvPr/>
        </p:nvSpPr>
        <p:spPr bwMode="auto">
          <a:xfrm>
            <a:off x="4645025" y="6129338"/>
            <a:ext cx="44989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de-DE" sz="12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12" y="91381"/>
            <a:ext cx="1146721" cy="1146721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215695" y="2818498"/>
            <a:ext cx="2808312" cy="338554"/>
          </a:xfrm>
          <a:prstGeom prst="rect">
            <a:avLst/>
          </a:prstGeom>
          <a:noFill/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i="1" dirty="0" err="1" smtClean="0">
                <a:latin typeface="+mn-lt"/>
              </a:rPr>
              <a:t>ninPrepMultiBandRFPulse</a:t>
            </a:r>
            <a:endParaRPr lang="de-DE" sz="1600" dirty="0">
              <a:latin typeface="+mn-lt"/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0" t="25152" r="37503" b="30836"/>
          <a:stretch/>
        </p:blipFill>
        <p:spPr>
          <a:xfrm>
            <a:off x="6516216" y="3780353"/>
            <a:ext cx="1819394" cy="1376839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5"/>
          <a:srcRect l="28344" t="12200" r="49237" b="70086"/>
          <a:stretch/>
        </p:blipFill>
        <p:spPr>
          <a:xfrm>
            <a:off x="6323707" y="1404814"/>
            <a:ext cx="259228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4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800" fill="hold"/>
                                        <p:tgtEl>
                                          <p:spTgt spid="278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800" fill="hold"/>
                                        <p:tgtEl>
                                          <p:spTgt spid="278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800" fill="hold"/>
                                        <p:tgtEl>
                                          <p:spTgt spid="278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ChangeArrowheads="1"/>
          </p:cNvSpPr>
          <p:nvPr/>
        </p:nvSpPr>
        <p:spPr bwMode="auto">
          <a:xfrm>
            <a:off x="322263" y="908050"/>
            <a:ext cx="9002712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 algn="ctr">
              <a:spcBef>
                <a:spcPct val="20000"/>
              </a:spcBef>
              <a:tabLst>
                <a:tab pos="53498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4988" algn="ctr">
              <a:spcBef>
                <a:spcPct val="20000"/>
              </a:spcBef>
              <a:tabLst>
                <a:tab pos="53498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tabLst>
                <a:tab pos="5349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tabLst>
                <a:tab pos="5349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25000"/>
              </a:lnSpc>
              <a:spcBef>
                <a:spcPct val="3500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GB" altLang="de-DE" sz="2000" b="1" dirty="0" smtClean="0"/>
              <a:t>Function</a:t>
            </a:r>
            <a:endParaRPr lang="en-GB" altLang="de-DE" sz="2000" b="1" dirty="0"/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r>
              <a:rPr lang="en-GB" altLang="de-DE" sz="1800" dirty="0" smtClean="0">
                <a:solidFill>
                  <a:schemeClr val="bg2">
                    <a:lumMod val="75000"/>
                  </a:schemeClr>
                </a:solidFill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determine phase modulation </a:t>
            </a:r>
            <a:r>
              <a:rPr lang="en-GB" altLang="de-DE" sz="1800" dirty="0">
                <a:solidFill>
                  <a:schemeClr val="bg2">
                    <a:lumMod val="75000"/>
                  </a:schemeClr>
                </a:solidFill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lang="en-GB" altLang="de-DE" sz="1800" dirty="0" smtClean="0">
                <a:solidFill>
                  <a:schemeClr val="bg2">
                    <a:lumMod val="75000"/>
                  </a:schemeClr>
                </a:solidFill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er unit distance</a:t>
            </a: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r>
              <a:rPr lang="en-GB" altLang="de-DE" sz="1800" dirty="0">
                <a:solidFill>
                  <a:schemeClr val="bg2">
                    <a:lumMod val="75000"/>
                  </a:schemeClr>
                </a:solidFill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determine maximum </a:t>
            </a:r>
            <a:r>
              <a:rPr lang="en-GB" altLang="de-DE" sz="1800" dirty="0" smtClean="0">
                <a:solidFill>
                  <a:schemeClr val="bg2">
                    <a:lumMod val="75000"/>
                  </a:schemeClr>
                </a:solidFill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difference</a:t>
            </a: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r>
              <a:rPr lang="en-GB" altLang="de-DE" sz="1800" dirty="0"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GB" altLang="de-DE" sz="1800" dirty="0" smtClean="0"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calculate samples</a:t>
            </a:r>
            <a:br>
              <a:rPr lang="en-GB" altLang="de-DE" sz="1800" dirty="0" smtClean="0"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</a:br>
            <a:r>
              <a:rPr lang="en-GB" altLang="de-DE" sz="1600" dirty="0" smtClean="0"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altLang="de-DE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‒ </a:t>
            </a:r>
            <a:r>
              <a:rPr lang="en-GB" altLang="de-DE" sz="1600" dirty="0"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loops and check</a:t>
            </a:r>
            <a:r>
              <a:rPr lang="en-GB" altLang="de-DE" sz="1800" dirty="0" smtClean="0">
                <a:solidFill>
                  <a:srgbClr val="FF0000"/>
                </a:solidFill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/>
            </a:r>
            <a:br>
              <a:rPr lang="en-GB" altLang="de-DE" sz="1800" dirty="0" smtClean="0">
                <a:solidFill>
                  <a:srgbClr val="FF0000"/>
                </a:solidFill>
                <a:latin typeface="Arial Unicode MS" panose="020B0604020202020204" pitchFamily="34" charset="-128"/>
                <a:cs typeface="Arial" panose="020B0604020202020204" pitchFamily="34" charset="0"/>
                <a:sym typeface="Symbol" panose="05050102010706020507" pitchFamily="18" charset="2"/>
              </a:rPr>
            </a:br>
            <a:endParaRPr lang="en-GB" altLang="de-DE" sz="1800" dirty="0" smtClean="0">
              <a:solidFill>
                <a:srgbClr val="FF0000"/>
              </a:solidFill>
              <a:latin typeface="Arial Unicode MS" panose="020B0604020202020204" pitchFamily="34" charset="-128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0" indent="0"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</a:pPr>
            <a:endParaRPr lang="en-GB" altLang="de-DE" sz="2000" dirty="0"/>
          </a:p>
        </p:txBody>
      </p:sp>
      <p:sp>
        <p:nvSpPr>
          <p:cNvPr id="278531" name="Rectangle 3"/>
          <p:cNvSpPr>
            <a:spLocks noChangeArrowheads="1"/>
          </p:cNvSpPr>
          <p:nvPr/>
        </p:nvSpPr>
        <p:spPr bwMode="auto">
          <a:xfrm>
            <a:off x="0" y="549275"/>
            <a:ext cx="8388350" cy="142875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250825" y="0"/>
            <a:ext cx="8893175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/>
            <a:endParaRPr lang="en-GB" altLang="de-DE" sz="2200">
              <a:solidFill>
                <a:schemeClr val="bg1"/>
              </a:solidFill>
            </a:endParaRPr>
          </a:p>
        </p:txBody>
      </p:sp>
      <p:sp>
        <p:nvSpPr>
          <p:cNvPr id="27853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3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78540" name="Rectangle 12"/>
          <p:cNvSpPr>
            <a:spLocks noChangeArrowheads="1"/>
          </p:cNvSpPr>
          <p:nvPr/>
        </p:nvSpPr>
        <p:spPr bwMode="auto">
          <a:xfrm>
            <a:off x="92075" y="100013"/>
            <a:ext cx="889317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25000"/>
              </a:spcAft>
            </a:pPr>
            <a:r>
              <a:rPr lang="en-GB" altLang="de-DE" sz="2400" b="1" i="1" dirty="0"/>
              <a:t>Implementation</a:t>
            </a:r>
          </a:p>
          <a:p>
            <a:pPr algn="l">
              <a:spcBef>
                <a:spcPct val="0"/>
              </a:spcBef>
              <a:spcAft>
                <a:spcPct val="25000"/>
              </a:spcAft>
            </a:pPr>
            <a:endParaRPr lang="en-GB" altLang="de-DE" sz="2400" b="1" i="1" dirty="0"/>
          </a:p>
        </p:txBody>
      </p:sp>
      <p:sp>
        <p:nvSpPr>
          <p:cNvPr id="278541" name="Text Box 13"/>
          <p:cNvSpPr txBox="1">
            <a:spLocks noChangeArrowheads="1"/>
          </p:cNvSpPr>
          <p:nvPr/>
        </p:nvSpPr>
        <p:spPr bwMode="auto">
          <a:xfrm>
            <a:off x="764182" y="6339882"/>
            <a:ext cx="4089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de-DE" sz="12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278542" name="Text Box 14"/>
          <p:cNvSpPr txBox="1">
            <a:spLocks noChangeArrowheads="1"/>
          </p:cNvSpPr>
          <p:nvPr/>
        </p:nvSpPr>
        <p:spPr bwMode="auto">
          <a:xfrm>
            <a:off x="5148857" y="6333532"/>
            <a:ext cx="44989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de-DE" sz="12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1115392" y="4411052"/>
            <a:ext cx="4033465" cy="302262"/>
          </a:xfrm>
          <a:prstGeom prst="roundRect">
            <a:avLst>
              <a:gd name="adj" fmla="val 46256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6156176" y="3789040"/>
            <a:ext cx="2892102" cy="830997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check </a:t>
            </a:r>
            <a:r>
              <a:rPr lang="de-DE" sz="1600" dirty="0" err="1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sampling</a:t>
            </a:r>
            <a:r>
              <a:rPr 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600" dirty="0" err="1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600" dirty="0" err="1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phase</a:t>
            </a:r>
            <a:r>
              <a:rPr 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600" dirty="0" err="1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modulation</a:t>
            </a:r>
            <a:r>
              <a:rPr 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de-DE" sz="1600" dirty="0" err="1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performed</a:t>
            </a:r>
            <a:r>
              <a:rPr 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600" dirty="0" err="1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here</a:t>
            </a:r>
            <a:r>
              <a:rPr 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600" dirty="0" err="1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600" dirty="0" err="1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consider</a:t>
            </a:r>
            <a:r>
              <a:rPr lang="de-DE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DE" sz="1600" dirty="0" err="1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distances</a:t>
            </a:r>
            <a:endParaRPr lang="de-DE" sz="1600" dirty="0">
              <a:latin typeface="+mn-lt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12" y="91381"/>
            <a:ext cx="1146721" cy="114672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959668" y="2943607"/>
            <a:ext cx="87249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/>
              <a:t> </a:t>
            </a:r>
            <a:r>
              <a:rPr lang="de-DE" sz="1600" dirty="0">
                <a:solidFill>
                  <a:srgbClr val="008000"/>
                </a:solidFill>
              </a:rPr>
              <a:t>// </a:t>
            </a:r>
            <a:r>
              <a:rPr lang="de-DE" sz="1600" dirty="0" err="1" smtClean="0">
                <a:solidFill>
                  <a:srgbClr val="008000"/>
                </a:solidFill>
              </a:rPr>
              <a:t>loop</a:t>
            </a:r>
            <a:r>
              <a:rPr lang="de-DE" sz="1600" dirty="0" smtClean="0">
                <a:solidFill>
                  <a:srgbClr val="008000"/>
                </a:solidFill>
              </a:rPr>
              <a:t> </a:t>
            </a:r>
            <a:r>
              <a:rPr lang="de-DE" sz="1600" dirty="0" err="1">
                <a:solidFill>
                  <a:srgbClr val="008000"/>
                </a:solidFill>
              </a:rPr>
              <a:t>over</a:t>
            </a:r>
            <a:r>
              <a:rPr lang="de-DE" sz="1600" dirty="0">
                <a:solidFill>
                  <a:srgbClr val="008000"/>
                </a:solidFill>
              </a:rPr>
              <a:t> </a:t>
            </a:r>
            <a:r>
              <a:rPr lang="de-DE" sz="1600" dirty="0" err="1">
                <a:solidFill>
                  <a:srgbClr val="008000"/>
                </a:solidFill>
              </a:rPr>
              <a:t>bands</a:t>
            </a:r>
            <a:r>
              <a:rPr lang="de-DE" sz="1600" dirty="0">
                <a:solidFill>
                  <a:srgbClr val="008000"/>
                </a:solidFill>
              </a:rPr>
              <a:t> (//MB07B)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 for</a:t>
            </a:r>
            <a:r>
              <a:rPr lang="en-US" sz="1600" dirty="0" smtClean="0">
                <a:solidFill>
                  <a:prstClr val="black"/>
                </a:solidFill>
              </a:rPr>
              <a:t>(</a:t>
            </a:r>
            <a:r>
              <a:rPr lang="en-US" sz="1600" dirty="0" err="1" smtClean="0">
                <a:solidFill>
                  <a:prstClr val="black"/>
                </a:solidFill>
              </a:rPr>
              <a:t>lcBand</a:t>
            </a:r>
            <a:r>
              <a:rPr lang="en-US" sz="1600" dirty="0" smtClean="0">
                <a:solidFill>
                  <a:prstClr val="black"/>
                </a:solidFill>
              </a:rPr>
              <a:t>=</a:t>
            </a:r>
            <a:r>
              <a:rPr lang="en-US" sz="1600" dirty="0" err="1" smtClean="0">
                <a:solidFill>
                  <a:prstClr val="black"/>
                </a:solidFill>
              </a:rPr>
              <a:t>lFirstBand</a:t>
            </a:r>
            <a:r>
              <a:rPr lang="en-US" sz="1600" dirty="0">
                <a:solidFill>
                  <a:prstClr val="black"/>
                </a:solidFill>
              </a:rPr>
              <a:t>; </a:t>
            </a:r>
            <a:r>
              <a:rPr lang="en-US" sz="1600" dirty="0" err="1">
                <a:solidFill>
                  <a:prstClr val="black"/>
                </a:solidFill>
              </a:rPr>
              <a:t>lcBand</a:t>
            </a:r>
            <a:r>
              <a:rPr lang="en-US" sz="1600" dirty="0">
                <a:solidFill>
                  <a:prstClr val="black"/>
                </a:solidFill>
              </a:rPr>
              <a:t> &lt;= </a:t>
            </a:r>
            <a:r>
              <a:rPr lang="en-US" sz="1600" dirty="0" err="1">
                <a:solidFill>
                  <a:prstClr val="black"/>
                </a:solidFill>
              </a:rPr>
              <a:t>lLastBand</a:t>
            </a:r>
            <a:r>
              <a:rPr lang="en-US" sz="1600" dirty="0">
                <a:solidFill>
                  <a:prstClr val="black"/>
                </a:solidFill>
              </a:rPr>
              <a:t>; </a:t>
            </a:r>
            <a:r>
              <a:rPr lang="en-US" sz="1600" dirty="0" err="1">
                <a:solidFill>
                  <a:prstClr val="black"/>
                </a:solidFill>
              </a:rPr>
              <a:t>lcBand</a:t>
            </a:r>
            <a:r>
              <a:rPr lang="en-US" sz="1600" dirty="0">
                <a:solidFill>
                  <a:prstClr val="black"/>
                </a:solidFill>
              </a:rPr>
              <a:t>++) </a:t>
            </a:r>
            <a:r>
              <a:rPr lang="en-US" sz="1600" dirty="0" smtClean="0">
                <a:solidFill>
                  <a:prstClr val="black"/>
                </a:solidFill>
              </a:rPr>
              <a:t>  {  </a:t>
            </a:r>
            <a:r>
              <a:rPr lang="en-US" sz="1600" dirty="0" smtClean="0">
                <a:solidFill>
                  <a:srgbClr val="008000"/>
                </a:solidFill>
              </a:rPr>
              <a:t>//MB20C</a:t>
            </a:r>
            <a:endParaRPr lang="de-DE" sz="1600" dirty="0">
              <a:solidFill>
                <a:prstClr val="black"/>
              </a:solidFill>
            </a:endParaRPr>
          </a:p>
          <a:p>
            <a:r>
              <a:rPr lang="de-DE" sz="800" dirty="0" smtClean="0">
                <a:solidFill>
                  <a:prstClr val="black"/>
                </a:solidFill>
              </a:rPr>
              <a:t/>
            </a:r>
            <a:br>
              <a:rPr lang="de-DE" sz="800" dirty="0" smtClean="0">
                <a:solidFill>
                  <a:prstClr val="black"/>
                </a:solidFill>
              </a:rPr>
            </a:br>
            <a:r>
              <a:rPr lang="de-DE" sz="1600" dirty="0" smtClean="0">
                <a:solidFill>
                  <a:prstClr val="black"/>
                </a:solidFill>
              </a:rPr>
              <a:t>    </a:t>
            </a:r>
            <a:r>
              <a:rPr lang="de-DE" sz="1600" dirty="0">
                <a:solidFill>
                  <a:srgbClr val="008000"/>
                </a:solidFill>
              </a:rPr>
              <a:t>// </a:t>
            </a:r>
            <a:r>
              <a:rPr lang="de-DE" sz="1600" dirty="0" err="1">
                <a:solidFill>
                  <a:srgbClr val="008000"/>
                </a:solidFill>
              </a:rPr>
              <a:t>determine</a:t>
            </a:r>
            <a:r>
              <a:rPr lang="de-DE" sz="1600" dirty="0">
                <a:solidFill>
                  <a:srgbClr val="008000"/>
                </a:solidFill>
              </a:rPr>
              <a:t> relevant </a:t>
            </a:r>
            <a:r>
              <a:rPr lang="de-DE" sz="1600" dirty="0" err="1">
                <a:solidFill>
                  <a:srgbClr val="008000"/>
                </a:solidFill>
              </a:rPr>
              <a:t>distance</a:t>
            </a:r>
            <a:r>
              <a:rPr lang="de-DE" sz="1600" dirty="0">
                <a:solidFill>
                  <a:srgbClr val="008000"/>
                </a:solidFill>
              </a:rPr>
              <a:t> (//MB07C)</a:t>
            </a:r>
          </a:p>
          <a:p>
            <a:r>
              <a:rPr lang="de-DE" sz="1600" dirty="0" smtClean="0">
                <a:solidFill>
                  <a:srgbClr val="0000FF"/>
                </a:solidFill>
              </a:rPr>
              <a:t>    double</a:t>
            </a:r>
            <a:r>
              <a:rPr lang="de-DE" sz="1600" dirty="0" smtClean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dDistance</a:t>
            </a:r>
            <a:r>
              <a:rPr lang="de-DE" sz="1600" dirty="0">
                <a:solidFill>
                  <a:prstClr val="black"/>
                </a:solidFill>
              </a:rPr>
              <a:t> = </a:t>
            </a:r>
            <a:r>
              <a:rPr lang="de-DE" sz="1600" dirty="0" err="1">
                <a:solidFill>
                  <a:prstClr val="black"/>
                </a:solidFill>
              </a:rPr>
              <a:t>adDistanceOfBands</a:t>
            </a:r>
            <a:r>
              <a:rPr lang="de-DE" sz="1600" dirty="0">
                <a:solidFill>
                  <a:prstClr val="black"/>
                </a:solidFill>
              </a:rPr>
              <a:t>[</a:t>
            </a:r>
            <a:r>
              <a:rPr lang="de-DE" sz="1600" dirty="0" err="1">
                <a:solidFill>
                  <a:prstClr val="black"/>
                </a:solidFill>
              </a:rPr>
              <a:t>lcBand</a:t>
            </a:r>
            <a:r>
              <a:rPr lang="de-DE" sz="1600" dirty="0">
                <a:solidFill>
                  <a:prstClr val="black"/>
                </a:solidFill>
              </a:rPr>
              <a:t>];</a:t>
            </a:r>
          </a:p>
          <a:p>
            <a:r>
              <a:rPr lang="de-DE" sz="800" dirty="0">
                <a:solidFill>
                  <a:prstClr val="black"/>
                </a:solidFill>
              </a:rPr>
              <a:t/>
            </a:r>
            <a:br>
              <a:rPr lang="de-DE" sz="800" dirty="0">
                <a:solidFill>
                  <a:prstClr val="black"/>
                </a:solidFill>
              </a:rPr>
            </a:br>
            <a:r>
              <a:rPr lang="de-DE" sz="1600" dirty="0" smtClean="0">
                <a:solidFill>
                  <a:prstClr val="black"/>
                </a:solidFill>
              </a:rPr>
              <a:t>    </a:t>
            </a:r>
            <a:r>
              <a:rPr lang="de-DE" sz="1600" dirty="0">
                <a:solidFill>
                  <a:srgbClr val="008000"/>
                </a:solidFill>
              </a:rPr>
              <a:t>// check </a:t>
            </a:r>
            <a:r>
              <a:rPr lang="de-DE" sz="1600" dirty="0" err="1">
                <a:solidFill>
                  <a:srgbClr val="008000"/>
                </a:solidFill>
              </a:rPr>
              <a:t>phase</a:t>
            </a:r>
            <a:r>
              <a:rPr lang="de-DE" sz="1600" dirty="0">
                <a:solidFill>
                  <a:srgbClr val="008000"/>
                </a:solidFill>
              </a:rPr>
              <a:t> </a:t>
            </a:r>
            <a:r>
              <a:rPr lang="de-DE" sz="1600" dirty="0" err="1">
                <a:solidFill>
                  <a:srgbClr val="008000"/>
                </a:solidFill>
              </a:rPr>
              <a:t>modulation</a:t>
            </a:r>
            <a:r>
              <a:rPr lang="de-DE" sz="1600" dirty="0">
                <a:solidFill>
                  <a:srgbClr val="008000"/>
                </a:solidFill>
              </a:rPr>
              <a:t> (//</a:t>
            </a:r>
            <a:r>
              <a:rPr lang="de-DE" sz="1600" dirty="0" smtClean="0">
                <a:solidFill>
                  <a:srgbClr val="008000"/>
                </a:solidFill>
              </a:rPr>
              <a:t>MB07D</a:t>
            </a:r>
            <a:r>
              <a:rPr lang="de-DE" sz="1600" dirty="0">
                <a:solidFill>
                  <a:srgbClr val="008000"/>
                </a:solidFill>
              </a:rPr>
              <a:t>)</a:t>
            </a:r>
          </a:p>
          <a:p>
            <a:r>
              <a:rPr lang="de-DE" sz="1600" dirty="0">
                <a:solidFill>
                  <a:prstClr val="black"/>
                </a:solidFill>
              </a:rPr>
              <a:t>    </a:t>
            </a:r>
            <a:r>
              <a:rPr lang="de-DE" sz="1600" dirty="0" err="1">
                <a:solidFill>
                  <a:srgbClr val="0000FF"/>
                </a:solidFill>
              </a:rPr>
              <a:t>if</a:t>
            </a:r>
            <a:r>
              <a:rPr lang="de-DE" sz="1600" dirty="0">
                <a:solidFill>
                  <a:prstClr val="black"/>
                </a:solidFill>
              </a:rPr>
              <a:t>(</a:t>
            </a:r>
            <a:r>
              <a:rPr lang="de-DE" sz="1600" dirty="0" err="1">
                <a:solidFill>
                  <a:prstClr val="black"/>
                </a:solidFill>
              </a:rPr>
              <a:t>flMaxDiffPhase</a:t>
            </a:r>
            <a:r>
              <a:rPr lang="de-DE" sz="1600" dirty="0">
                <a:solidFill>
                  <a:prstClr val="black"/>
                </a:solidFill>
              </a:rPr>
              <a:t> * </a:t>
            </a:r>
            <a:r>
              <a:rPr lang="de-DE" sz="1600" dirty="0" err="1">
                <a:solidFill>
                  <a:prstClr val="black"/>
                </a:solidFill>
              </a:rPr>
              <a:t>dDistance</a:t>
            </a:r>
            <a:r>
              <a:rPr lang="de-DE" sz="1600" dirty="0">
                <a:solidFill>
                  <a:prstClr val="black"/>
                </a:solidFill>
              </a:rPr>
              <a:t> &gt; </a:t>
            </a:r>
            <a:r>
              <a:rPr lang="de-DE" sz="1600" dirty="0" smtClean="0">
                <a:solidFill>
                  <a:prstClr val="black"/>
                </a:solidFill>
              </a:rPr>
              <a:t>2*</a:t>
            </a:r>
            <a:r>
              <a:rPr lang="de-DE" sz="1600" dirty="0" err="1" smtClean="0">
                <a:solidFill>
                  <a:prstClr val="black"/>
                </a:solidFill>
              </a:rPr>
              <a:t>dPi</a:t>
            </a:r>
            <a:r>
              <a:rPr lang="de-DE" sz="1600" dirty="0" smtClean="0">
                <a:solidFill>
                  <a:prstClr val="black"/>
                </a:solidFill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/ </a:t>
            </a:r>
            <a:r>
              <a:rPr lang="de-DE" sz="1600" dirty="0" smtClean="0">
                <a:solidFill>
                  <a:prstClr val="black"/>
                </a:solidFill>
              </a:rPr>
              <a:t>3) </a:t>
            </a:r>
            <a:r>
              <a:rPr lang="de-DE" sz="1600" dirty="0">
                <a:solidFill>
                  <a:prstClr val="black"/>
                </a:solidFill>
              </a:rPr>
              <a:t>{</a:t>
            </a:r>
          </a:p>
          <a:p>
            <a:r>
              <a:rPr lang="en-US" sz="1600" dirty="0">
                <a:solidFill>
                  <a:prstClr val="black"/>
                </a:solidFill>
              </a:rPr>
              <a:t>      </a:t>
            </a:r>
            <a:r>
              <a:rPr lang="en-US" sz="1600" dirty="0" err="1">
                <a:solidFill>
                  <a:prstClr val="black"/>
                </a:solidFill>
              </a:rPr>
              <a:t>cout</a:t>
            </a:r>
            <a:r>
              <a:rPr lang="en-US" sz="1600" dirty="0">
                <a:solidFill>
                  <a:prstClr val="black"/>
                </a:solidFill>
              </a:rPr>
              <a:t> &lt;&lt; </a:t>
            </a:r>
            <a:r>
              <a:rPr lang="en-US" sz="1600" dirty="0" smtClean="0">
                <a:solidFill>
                  <a:srgbClr val="A31515"/>
                </a:solidFill>
              </a:rPr>
              <a:t>"Sampling </a:t>
            </a:r>
            <a:r>
              <a:rPr lang="en-US" sz="1600" dirty="0">
                <a:solidFill>
                  <a:srgbClr val="A31515"/>
                </a:solidFill>
              </a:rPr>
              <a:t>rate not </a:t>
            </a:r>
            <a:r>
              <a:rPr lang="en-US" sz="1600" dirty="0" smtClean="0">
                <a:solidFill>
                  <a:srgbClr val="A31515"/>
                </a:solidFill>
              </a:rPr>
              <a:t>sufficient! </a:t>
            </a:r>
            <a:r>
              <a:rPr lang="en-US" sz="1600" dirty="0">
                <a:solidFill>
                  <a:srgbClr val="A31515"/>
                </a:solidFill>
              </a:rPr>
              <a:t>ABORTED!"</a:t>
            </a:r>
            <a:r>
              <a:rPr lang="en-US" sz="1600" dirty="0">
                <a:solidFill>
                  <a:prstClr val="black"/>
                </a:solidFill>
              </a:rPr>
              <a:t> &lt;&lt; </a:t>
            </a:r>
            <a:r>
              <a:rPr lang="en-US" sz="1600" dirty="0" err="1">
                <a:solidFill>
                  <a:prstClr val="black"/>
                </a:solidFill>
              </a:rPr>
              <a:t>endl</a:t>
            </a:r>
            <a:r>
              <a:rPr lang="en-US" sz="1600" dirty="0">
                <a:solidFill>
                  <a:prstClr val="black"/>
                </a:solidFill>
              </a:rPr>
              <a:t>;</a:t>
            </a:r>
          </a:p>
          <a:p>
            <a:r>
              <a:rPr lang="de-DE" sz="1600" dirty="0">
                <a:solidFill>
                  <a:prstClr val="black"/>
                </a:solidFill>
              </a:rPr>
              <a:t>      </a:t>
            </a:r>
            <a:r>
              <a:rPr lang="de-DE" sz="1600" dirty="0" err="1">
                <a:solidFill>
                  <a:srgbClr val="0000FF"/>
                </a:solidFill>
              </a:rPr>
              <a:t>return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srgbClr val="0000FF"/>
                </a:solidFill>
              </a:rPr>
              <a:t>false</a:t>
            </a:r>
            <a:r>
              <a:rPr lang="de-DE" sz="1600" dirty="0" smtClean="0">
                <a:solidFill>
                  <a:prstClr val="black"/>
                </a:solidFill>
              </a:rPr>
              <a:t>;  }</a:t>
            </a:r>
            <a:endParaRPr lang="de-DE" sz="1600" dirty="0">
              <a:solidFill>
                <a:prstClr val="black"/>
              </a:solidFill>
            </a:endParaRPr>
          </a:p>
          <a:p>
            <a:r>
              <a:rPr lang="de-DE" sz="800" dirty="0">
                <a:solidFill>
                  <a:prstClr val="black"/>
                </a:solidFill>
              </a:rPr>
              <a:t/>
            </a:r>
            <a:br>
              <a:rPr lang="de-DE" sz="800" dirty="0">
                <a:solidFill>
                  <a:prstClr val="black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    </a:t>
            </a:r>
            <a:r>
              <a:rPr lang="en-US" sz="1600" dirty="0" smtClean="0">
                <a:solidFill>
                  <a:srgbClr val="008000"/>
                </a:solidFill>
              </a:rPr>
              <a:t>// add band to multi band (//MB07D)</a:t>
            </a:r>
          </a:p>
          <a:p>
            <a:r>
              <a:rPr lang="de-DE" sz="1600" dirty="0" smtClean="0">
                <a:solidFill>
                  <a:prstClr val="black"/>
                </a:solidFill>
              </a:rPr>
              <a:t>    </a:t>
            </a:r>
            <a:r>
              <a:rPr lang="de-DE" sz="1600" dirty="0" err="1">
                <a:solidFill>
                  <a:srgbClr val="0000FF"/>
                </a:solidFill>
              </a:rPr>
              <a:t>for</a:t>
            </a:r>
            <a:r>
              <a:rPr lang="de-DE" sz="1600" dirty="0">
                <a:solidFill>
                  <a:prstClr val="black"/>
                </a:solidFill>
              </a:rPr>
              <a:t>(</a:t>
            </a:r>
            <a:r>
              <a:rPr lang="de-DE" sz="1600" dirty="0" err="1">
                <a:solidFill>
                  <a:prstClr val="black"/>
                </a:solidFill>
              </a:rPr>
              <a:t>lcLoop</a:t>
            </a:r>
            <a:r>
              <a:rPr lang="de-DE" sz="1600" dirty="0">
                <a:solidFill>
                  <a:prstClr val="black"/>
                </a:solidFill>
              </a:rPr>
              <a:t>=0;lcLoop&lt;</a:t>
            </a:r>
            <a:r>
              <a:rPr lang="de-DE" sz="1600" dirty="0" err="1">
                <a:solidFill>
                  <a:prstClr val="black"/>
                </a:solidFill>
              </a:rPr>
              <a:t>pRFMultiBand</a:t>
            </a:r>
            <a:r>
              <a:rPr lang="de-DE" sz="1600" dirty="0">
                <a:solidFill>
                  <a:prstClr val="black"/>
                </a:solidFill>
              </a:rPr>
              <a:t>-&gt;</a:t>
            </a:r>
            <a:r>
              <a:rPr lang="de-DE" sz="1600" dirty="0" err="1">
                <a:solidFill>
                  <a:prstClr val="black"/>
                </a:solidFill>
              </a:rPr>
              <a:t>getSamples</a:t>
            </a:r>
            <a:r>
              <a:rPr lang="de-DE" sz="1600" dirty="0">
                <a:solidFill>
                  <a:prstClr val="black"/>
                </a:solidFill>
              </a:rPr>
              <a:t>();</a:t>
            </a:r>
            <a:r>
              <a:rPr lang="de-DE" sz="1600" dirty="0" err="1">
                <a:solidFill>
                  <a:prstClr val="black"/>
                </a:solidFill>
              </a:rPr>
              <a:t>lcLoop</a:t>
            </a:r>
            <a:r>
              <a:rPr lang="de-DE" sz="1600" dirty="0">
                <a:solidFill>
                  <a:prstClr val="black"/>
                </a:solidFill>
              </a:rPr>
              <a:t>++) </a:t>
            </a:r>
            <a:r>
              <a:rPr lang="de-DE" sz="1600" dirty="0" smtClean="0">
                <a:solidFill>
                  <a:prstClr val="black"/>
                </a:solidFill>
              </a:rPr>
              <a:t>{</a:t>
            </a:r>
            <a:endParaRPr lang="de-DE" sz="800" dirty="0" smtClean="0">
              <a:solidFill>
                <a:prstClr val="black"/>
              </a:solidFill>
            </a:endParaRPr>
          </a:p>
          <a:p>
            <a:endParaRPr lang="de-DE" sz="800" dirty="0">
              <a:solidFill>
                <a:prstClr val="black"/>
              </a:solidFill>
            </a:endParaRPr>
          </a:p>
          <a:p>
            <a:r>
              <a:rPr lang="de-DE" sz="800" dirty="0" smtClean="0">
                <a:solidFill>
                  <a:prstClr val="black"/>
                </a:solidFill>
              </a:rPr>
              <a:t>          </a:t>
            </a:r>
            <a:r>
              <a:rPr lang="de-DE" sz="1600" dirty="0" smtClean="0">
                <a:solidFill>
                  <a:srgbClr val="FF0000"/>
                </a:solidFill>
              </a:rPr>
              <a:t> SEE NEXT SLIDES</a:t>
            </a:r>
          </a:p>
          <a:p>
            <a:r>
              <a:rPr lang="de-DE" sz="800" dirty="0">
                <a:solidFill>
                  <a:prstClr val="black"/>
                </a:solidFill>
              </a:rPr>
              <a:t/>
            </a:r>
            <a:br>
              <a:rPr lang="de-DE" sz="800" dirty="0">
                <a:solidFill>
                  <a:prstClr val="black"/>
                </a:solidFill>
              </a:rPr>
            </a:br>
            <a:r>
              <a:rPr lang="de-DE" sz="1600" dirty="0" smtClean="0">
                <a:solidFill>
                  <a:prstClr val="black"/>
                </a:solidFill>
              </a:rPr>
              <a:t>      </a:t>
            </a:r>
            <a:r>
              <a:rPr lang="de-DE" sz="1600" dirty="0">
                <a:solidFill>
                  <a:prstClr val="black"/>
                </a:solidFill>
              </a:rPr>
              <a:t>} </a:t>
            </a:r>
            <a:r>
              <a:rPr lang="de-DE" sz="1600" dirty="0">
                <a:solidFill>
                  <a:srgbClr val="008000"/>
                </a:solidFill>
              </a:rPr>
              <a:t>// </a:t>
            </a:r>
            <a:r>
              <a:rPr lang="de-DE" sz="1600" dirty="0" err="1">
                <a:solidFill>
                  <a:srgbClr val="008000"/>
                </a:solidFill>
              </a:rPr>
              <a:t>loop</a:t>
            </a:r>
            <a:r>
              <a:rPr lang="de-DE" sz="1600" dirty="0">
                <a:solidFill>
                  <a:srgbClr val="008000"/>
                </a:solidFill>
              </a:rPr>
              <a:t> supp </a:t>
            </a:r>
            <a:r>
              <a:rPr lang="de-DE" sz="1600" dirty="0" err="1">
                <a:solidFill>
                  <a:srgbClr val="008000"/>
                </a:solidFill>
              </a:rPr>
              <a:t>points</a:t>
            </a:r>
            <a:r>
              <a:rPr lang="de-DE" sz="1600" dirty="0">
                <a:solidFill>
                  <a:srgbClr val="008000"/>
                </a:solidFill>
              </a:rPr>
              <a:t> </a:t>
            </a:r>
          </a:p>
          <a:p>
            <a:r>
              <a:rPr lang="de-DE" sz="800" dirty="0">
                <a:solidFill>
                  <a:prstClr val="black"/>
                </a:solidFill>
              </a:rPr>
              <a:t/>
            </a:r>
            <a:br>
              <a:rPr lang="de-DE" sz="800" dirty="0">
                <a:solidFill>
                  <a:prstClr val="black"/>
                </a:solidFill>
              </a:rPr>
            </a:br>
            <a:r>
              <a:rPr lang="de-DE" sz="1600" dirty="0" smtClean="0">
                <a:solidFill>
                  <a:prstClr val="black"/>
                </a:solidFill>
              </a:rPr>
              <a:t>    </a:t>
            </a:r>
            <a:r>
              <a:rPr lang="de-DE" sz="1600" dirty="0">
                <a:solidFill>
                  <a:prstClr val="black"/>
                </a:solidFill>
              </a:rPr>
              <a:t>}   </a:t>
            </a:r>
            <a:r>
              <a:rPr lang="de-DE" sz="1600" dirty="0">
                <a:solidFill>
                  <a:srgbClr val="008000"/>
                </a:solidFill>
              </a:rPr>
              <a:t>// </a:t>
            </a:r>
            <a:r>
              <a:rPr lang="de-DE" sz="1600" dirty="0" err="1">
                <a:solidFill>
                  <a:srgbClr val="008000"/>
                </a:solidFill>
              </a:rPr>
              <a:t>loop</a:t>
            </a:r>
            <a:r>
              <a:rPr lang="de-DE" sz="1600" dirty="0">
                <a:solidFill>
                  <a:srgbClr val="008000"/>
                </a:solidFill>
              </a:rPr>
              <a:t> </a:t>
            </a:r>
            <a:r>
              <a:rPr lang="de-DE" sz="1600" dirty="0" err="1">
                <a:solidFill>
                  <a:srgbClr val="008000"/>
                </a:solidFill>
              </a:rPr>
              <a:t>bands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97072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322263" y="908050"/>
            <a:ext cx="8821737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 algn="ctr">
              <a:spcBef>
                <a:spcPct val="20000"/>
              </a:spcBef>
              <a:tabLst>
                <a:tab pos="3556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tabLst>
                <a:tab pos="3556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tabLst>
                <a:tab pos="355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tabLst/>
            </a:pPr>
            <a:r>
              <a:rPr lang="en-GB" altLang="de-DE" sz="2000" b="1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Images</a:t>
            </a:r>
            <a:endParaRPr lang="en-GB" altLang="de-DE" sz="2000" b="1" dirty="0" smtClean="0"/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r>
              <a:rPr lang="en-GB" altLang="de-DE" sz="1800" b="1" dirty="0" smtClean="0">
                <a:cs typeface="Arial" panose="020B0604020202020204" pitchFamily="34" charset="0"/>
                <a:sym typeface="Symbol" panose="05050102010706020507" pitchFamily="18" charset="2"/>
              </a:rPr>
              <a:t> single-band vs. 1 (multi-)band vs. 3 bands</a:t>
            </a: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endParaRPr lang="en-GB" altLang="de-DE" sz="1800" b="1" dirty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endParaRPr lang="en-GB" altLang="de-DE" sz="1800" b="1" dirty="0" smtClean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endParaRPr lang="en-GB" altLang="de-DE" sz="1800" b="1" dirty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endParaRPr lang="en-GB" altLang="de-DE" sz="1800" b="1" dirty="0" smtClean="0"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250825" y="0"/>
            <a:ext cx="8893175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/>
            <a:endParaRPr lang="en-GB" altLang="de-DE" sz="2200">
              <a:solidFill>
                <a:schemeClr val="bg1"/>
              </a:solidFill>
            </a:endParaRP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0" y="549275"/>
            <a:ext cx="8388350" cy="142875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92075" y="100013"/>
            <a:ext cx="889317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25000"/>
              </a:spcAft>
            </a:pPr>
            <a:r>
              <a:rPr lang="en-GB" altLang="de-DE" sz="2400" b="1" i="1" dirty="0" smtClean="0"/>
              <a:t>Examples</a:t>
            </a:r>
            <a:endParaRPr lang="en-GB" altLang="de-DE" sz="2400" b="1" i="1" dirty="0"/>
          </a:p>
        </p:txBody>
      </p:sp>
      <p:sp>
        <p:nvSpPr>
          <p:cNvPr id="152589" name="Text Box 13"/>
          <p:cNvSpPr txBox="1">
            <a:spLocks noChangeArrowheads="1"/>
          </p:cNvSpPr>
          <p:nvPr/>
        </p:nvSpPr>
        <p:spPr bwMode="auto">
          <a:xfrm>
            <a:off x="260350" y="6367463"/>
            <a:ext cx="4089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de-DE" sz="12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52590" name="Text Box 14"/>
          <p:cNvSpPr txBox="1">
            <a:spLocks noChangeArrowheads="1"/>
          </p:cNvSpPr>
          <p:nvPr/>
        </p:nvSpPr>
        <p:spPr bwMode="auto">
          <a:xfrm>
            <a:off x="4645025" y="6361113"/>
            <a:ext cx="44989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de-DE" sz="12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12" y="91381"/>
            <a:ext cx="1146721" cy="114672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0" t="25152" r="37503" b="30836"/>
          <a:stretch/>
        </p:blipFill>
        <p:spPr>
          <a:xfrm>
            <a:off x="6861426" y="85402"/>
            <a:ext cx="2234505" cy="169097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57" y="1921756"/>
            <a:ext cx="2736304" cy="359425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97" y="3156540"/>
            <a:ext cx="2762431" cy="120856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07" y="1931161"/>
            <a:ext cx="2736304" cy="35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322263" y="908050"/>
            <a:ext cx="8821737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 algn="ctr">
              <a:spcBef>
                <a:spcPct val="20000"/>
              </a:spcBef>
              <a:tabLst>
                <a:tab pos="3556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tabLst>
                <a:tab pos="3556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tabLst>
                <a:tab pos="355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tabLst>
                <a:tab pos="355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GB" altLang="de-DE" sz="2000" b="1" dirty="0"/>
              <a:t/>
            </a:r>
            <a:br>
              <a:rPr lang="en-GB" altLang="de-DE" sz="2000" b="1" dirty="0"/>
            </a:br>
            <a:r>
              <a:rPr lang="en-GB" altLang="de-DE" sz="2000" b="1" dirty="0"/>
              <a:t/>
            </a:r>
            <a:br>
              <a:rPr lang="en-GB" altLang="de-DE" sz="2000" b="1" dirty="0"/>
            </a:br>
            <a:endParaRPr lang="en-GB" altLang="de-DE" sz="2000" b="1" dirty="0"/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GB" altLang="de-DE" sz="2000" b="1" dirty="0" smtClean="0"/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GB" altLang="de-DE" sz="2000" b="1" dirty="0" smtClean="0"/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GB" altLang="de-DE" sz="2000" b="1" dirty="0"/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GB" altLang="de-DE" sz="2000" b="1" dirty="0" smtClean="0"/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GB" altLang="de-DE" sz="2000" b="1" dirty="0"/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GB" altLang="de-DE" sz="2000" b="1" dirty="0" smtClean="0"/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GB" altLang="de-DE" sz="2000" b="1" dirty="0"/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GB" altLang="de-DE" sz="2000" b="1" dirty="0" smtClean="0"/>
              <a:t>Details</a:t>
            </a:r>
            <a:r>
              <a:rPr lang="en-GB" altLang="de-DE" sz="2000" b="1" dirty="0"/>
              <a:t>, Questions &amp; Feedback</a:t>
            </a: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r>
              <a:rPr lang="en-GB" altLang="de-DE" sz="1800" dirty="0" smtClean="0">
                <a:cs typeface="Arial" panose="020B0604020202020204" pitchFamily="34" charset="0"/>
                <a:sym typeface="Symbol" panose="05050102010706020507" pitchFamily="18" charset="2"/>
                <a:hlinkClick r:id="rId3"/>
              </a:rPr>
              <a:t> j.finsterbusch@uke.uni-hamburg.de</a:t>
            </a:r>
            <a:endParaRPr lang="en-GB" altLang="de-DE" sz="1800" dirty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algn="l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●"/>
            </a:pPr>
            <a:endParaRPr lang="en-GB" altLang="de-DE" sz="1800" dirty="0"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250825" y="0"/>
            <a:ext cx="8893175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/>
            <a:endParaRPr lang="en-GB" altLang="de-DE" sz="2200">
              <a:solidFill>
                <a:schemeClr val="bg1"/>
              </a:solidFill>
            </a:endParaRP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0" y="549275"/>
            <a:ext cx="8388350" cy="142875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92075" y="100013"/>
            <a:ext cx="889317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25000"/>
              </a:spcAft>
            </a:pPr>
            <a:r>
              <a:rPr lang="en-GB" altLang="de-DE" sz="2400" b="1" i="1"/>
              <a:t>The End</a:t>
            </a:r>
          </a:p>
        </p:txBody>
      </p:sp>
      <p:sp>
        <p:nvSpPr>
          <p:cNvPr id="152589" name="Text Box 13"/>
          <p:cNvSpPr txBox="1">
            <a:spLocks noChangeArrowheads="1"/>
          </p:cNvSpPr>
          <p:nvPr/>
        </p:nvSpPr>
        <p:spPr bwMode="auto">
          <a:xfrm>
            <a:off x="260350" y="6367463"/>
            <a:ext cx="4089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de-DE" sz="12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52590" name="Text Box 14"/>
          <p:cNvSpPr txBox="1">
            <a:spLocks noChangeArrowheads="1"/>
          </p:cNvSpPr>
          <p:nvPr/>
        </p:nvSpPr>
        <p:spPr bwMode="auto">
          <a:xfrm>
            <a:off x="4645025" y="6361113"/>
            <a:ext cx="44989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de-DE" sz="12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152593" name="Picture 17" descr="ninWIPUI_thanky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t="18713" r="44604" b="71692"/>
          <a:stretch>
            <a:fillRect/>
          </a:stretch>
        </p:blipFill>
        <p:spPr bwMode="auto">
          <a:xfrm>
            <a:off x="1835497" y="3965550"/>
            <a:ext cx="5184775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124744"/>
            <a:ext cx="2294384" cy="229438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17" y="1124744"/>
            <a:ext cx="2294384" cy="229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7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you will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software for your scanner </a:t>
            </a:r>
          </a:p>
          <a:p>
            <a:pPr lvl="1"/>
            <a:r>
              <a:rPr lang="en-US" dirty="0" smtClean="0"/>
              <a:t>For modifying and compiling pulse sequence and reconstruction source code</a:t>
            </a:r>
          </a:p>
          <a:p>
            <a:pPr lvl="1"/>
            <a:r>
              <a:rPr lang="en-US" dirty="0" smtClean="0"/>
              <a:t>Requires Master Research Agreement (MRA) between Siemens and your Institution</a:t>
            </a:r>
          </a:p>
          <a:p>
            <a:r>
              <a:rPr lang="en-US" dirty="0" smtClean="0"/>
              <a:t>Source code</a:t>
            </a:r>
          </a:p>
          <a:p>
            <a:pPr lvl="1"/>
            <a:r>
              <a:rPr lang="en-US" dirty="0" smtClean="0"/>
              <a:t>Requires MRA Addendum to specify scope and deliverables between Siemens and Institution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06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SNUG Developer’s Working Group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purpose of this group is to provide a local resource for information regarding pulse sequence and reconstruction development and foster collaborations between SNUG institutions</a:t>
            </a:r>
            <a:r>
              <a:rPr lang="en-US" dirty="0" smtClean="0"/>
              <a:t>. (</a:t>
            </a:r>
            <a:r>
              <a:rPr lang="en-US" dirty="0" smtClean="0">
                <a:hlinkClick r:id="rId2"/>
              </a:rPr>
              <a:t>snug_dev@lists.berkeley.edu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To join, email me: </a:t>
            </a:r>
            <a:r>
              <a:rPr lang="en-US" dirty="0" smtClean="0">
                <a:hlinkClick r:id="rId3"/>
              </a:rPr>
              <a:t>anvu@berkeley.edu</a:t>
            </a:r>
            <a:endParaRPr lang="en-US" dirty="0" smtClean="0"/>
          </a:p>
          <a:p>
            <a:pPr lvl="1"/>
            <a:r>
              <a:rPr lang="en-US" dirty="0" smtClean="0"/>
              <a:t>Your email address must be registered with a </a:t>
            </a:r>
            <a:r>
              <a:rPr lang="en-US" dirty="0" err="1" smtClean="0"/>
              <a:t>gmail</a:t>
            </a:r>
            <a:r>
              <a:rPr lang="en-US" dirty="0" smtClean="0"/>
              <a:t> account. 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940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4-10 at 9.17.1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8" b="4918"/>
          <a:stretch/>
        </p:blipFill>
        <p:spPr>
          <a:xfrm>
            <a:off x="2229871" y="1611851"/>
            <a:ext cx="4684259" cy="51896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78960" y="5611512"/>
            <a:ext cx="1428847" cy="32969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13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Creating a </a:t>
            </a:r>
            <a:r>
              <a:rPr lang="en-US" dirty="0" err="1" smtClean="0"/>
              <a:t>google</a:t>
            </a:r>
            <a:r>
              <a:rPr lang="en-US" dirty="0" smtClean="0"/>
              <a:t> account with </a:t>
            </a:r>
            <a:br>
              <a:rPr lang="en-US" dirty="0" smtClean="0"/>
            </a:br>
            <a:r>
              <a:rPr lang="en-US" dirty="0" smtClean="0"/>
              <a:t>non-</a:t>
            </a:r>
            <a:r>
              <a:rPr lang="en-US" dirty="0" err="1" smtClean="0"/>
              <a:t>google</a:t>
            </a:r>
            <a:r>
              <a:rPr lang="en-US" dirty="0" smtClean="0"/>
              <a:t> email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5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4-10 at 9.20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397" y="14501"/>
            <a:ext cx="3942560" cy="68580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274329" y="2906217"/>
            <a:ext cx="568427" cy="43959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7-04-10 at 9.20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2" y="0"/>
            <a:ext cx="387020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94544" y="1942667"/>
            <a:ext cx="1985271" cy="32969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1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For additional resources, be sure to join the global IDEA Discussion </a:t>
            </a:r>
            <a:r>
              <a:rPr lang="en-US" dirty="0" smtClean="0"/>
              <a:t>Board</a:t>
            </a:r>
            <a:endParaRPr lang="en-US" dirty="0"/>
          </a:p>
        </p:txBody>
      </p:sp>
      <p:pic>
        <p:nvPicPr>
          <p:cNvPr id="8" name="Picture 7" descr="Screen Shot 2017-04-10 at 12.49.4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" t="2671" r="5127" b="39284"/>
          <a:stretch/>
        </p:blipFill>
        <p:spPr>
          <a:xfrm>
            <a:off x="0" y="1438705"/>
            <a:ext cx="9144000" cy="541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6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10 at 12.49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2670" r="5290" b="27401"/>
          <a:stretch/>
        </p:blipFill>
        <p:spPr>
          <a:xfrm>
            <a:off x="5956" y="5"/>
            <a:ext cx="9138044" cy="65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4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10 at 12.49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4004" r="5051" b="8124"/>
          <a:stretch/>
        </p:blipFill>
        <p:spPr>
          <a:xfrm>
            <a:off x="0" y="0"/>
            <a:ext cx="9144000" cy="82554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4157" y="2564309"/>
            <a:ext cx="1428847" cy="329697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8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10 at 10.32.4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671" r="5214" b="8123"/>
          <a:stretch/>
        </p:blipFill>
        <p:spPr>
          <a:xfrm>
            <a:off x="0" y="0"/>
            <a:ext cx="9144000" cy="82832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234612"/>
            <a:ext cx="1428847" cy="329697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64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10 at 10.33.0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6" t="19052" r="22537" b="11328"/>
          <a:stretch/>
        </p:blipFill>
        <p:spPr>
          <a:xfrm>
            <a:off x="-1" y="2"/>
            <a:ext cx="4572000" cy="6644809"/>
          </a:xfrm>
          <a:prstGeom prst="rect">
            <a:avLst/>
          </a:prstGeom>
        </p:spPr>
      </p:pic>
      <p:pic>
        <p:nvPicPr>
          <p:cNvPr id="5" name="Picture 4" descr="Screen Shot 2017-04-10 at 10.33.12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2" t="18874" r="22092" b="12040"/>
          <a:stretch/>
        </p:blipFill>
        <p:spPr>
          <a:xfrm>
            <a:off x="5047490" y="-13993"/>
            <a:ext cx="4096510" cy="659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3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245</Words>
  <Application>Microsoft Macintosh PowerPoint</Application>
  <PresentationFormat>On-screen Show (4:3)</PresentationFormat>
  <Paragraphs>86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Establishment of SNUG Developer's Working Group </vt:lpstr>
      <vt:lpstr>SNUG Developer’s Working Group </vt:lpstr>
      <vt:lpstr>Creating a google account with  non-google email address</vt:lpstr>
      <vt:lpstr>PowerPoint Presentation</vt:lpstr>
      <vt:lpstr>For additional resources, be sure to join the global IDEA Discussion 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 you will need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 Vu</dc:creator>
  <cp:lastModifiedBy>An Vu</cp:lastModifiedBy>
  <cp:revision>13</cp:revision>
  <dcterms:created xsi:type="dcterms:W3CDTF">2017-04-11T03:06:00Z</dcterms:created>
  <dcterms:modified xsi:type="dcterms:W3CDTF">2017-04-11T05:39:16Z</dcterms:modified>
</cp:coreProperties>
</file>